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5" r:id="rId6"/>
    <p:sldId id="271" r:id="rId7"/>
    <p:sldId id="272" r:id="rId8"/>
    <p:sldId id="270" r:id="rId9"/>
    <p:sldId id="269" r:id="rId10"/>
    <p:sldId id="275" r:id="rId11"/>
    <p:sldId id="276" r:id="rId12"/>
    <p:sldId id="267" r:id="rId13"/>
    <p:sldId id="280" r:id="rId14"/>
    <p:sldId id="282" r:id="rId15"/>
    <p:sldId id="284" r:id="rId16"/>
    <p:sldId id="283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626C5-FE92-45D8-BA0A-30294DFEBD33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F551F-458D-4EC2-B315-7FA3DC4D9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29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 err="1" smtClean="0"/>
              <a:t>Coronavirus</a:t>
            </a:r>
            <a:r>
              <a:rPr lang="tr-TR" sz="1200" dirty="0" smtClean="0"/>
              <a:t> </a:t>
            </a:r>
            <a:r>
              <a:rPr lang="tr-TR" sz="1200" dirty="0" err="1" smtClean="0"/>
              <a:t>disease</a:t>
            </a:r>
            <a:r>
              <a:rPr lang="tr-TR" sz="1200" dirty="0" smtClean="0"/>
              <a:t>- COVID-19, </a:t>
            </a:r>
          </a:p>
          <a:p>
            <a:r>
              <a:rPr lang="tr-TR" sz="1200" dirty="0" smtClean="0"/>
              <a:t>2019 </a:t>
            </a:r>
            <a:r>
              <a:rPr lang="tr-TR" sz="1200" dirty="0" err="1" smtClean="0"/>
              <a:t>novel</a:t>
            </a:r>
            <a:r>
              <a:rPr lang="tr-TR" sz="1200" dirty="0" smtClean="0"/>
              <a:t>- yeni </a:t>
            </a:r>
            <a:r>
              <a:rPr lang="tr-TR" sz="1200" dirty="0" err="1" smtClean="0"/>
              <a:t>coronavirus</a:t>
            </a:r>
            <a:r>
              <a:rPr lang="tr-TR" sz="1200" dirty="0" smtClean="0"/>
              <a:t>= 2019 </a:t>
            </a:r>
            <a:r>
              <a:rPr lang="tr-TR" sz="1200" dirty="0" err="1" smtClean="0"/>
              <a:t>nCoV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F551F-458D-4EC2-B315-7FA3DC4D9313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B2CCC-8B89-488A-9E2E-718F8C030A39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altLang="tr-TR" sz="9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B2CCC-8B89-488A-9E2E-718F8C030A39}" type="slidenum">
              <a:rPr lang="tr-TR" altLang="tr-TR"/>
              <a:pPr/>
              <a:t>9</a:t>
            </a:fld>
            <a:endParaRPr lang="tr-TR" altLang="tr-T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altLang="tr-TR" sz="9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159-4A8C-4FB9-8454-D973CE0837C6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12DE-01C2-4101-BF6A-4B68DFC73015}" type="slidenum">
              <a:rPr lang="tr-TR" smtClean="0"/>
              <a:t>‹#›</a:t>
            </a:fld>
            <a:endParaRPr lang="tr-T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159-4A8C-4FB9-8454-D973CE0837C6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12DE-01C2-4101-BF6A-4B68DFC7301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159-4A8C-4FB9-8454-D973CE0837C6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12DE-01C2-4101-BF6A-4B68DFC7301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159-4A8C-4FB9-8454-D973CE0837C6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12DE-01C2-4101-BF6A-4B68DFC7301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159-4A8C-4FB9-8454-D973CE0837C6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12DE-01C2-4101-BF6A-4B68DFC73015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159-4A8C-4FB9-8454-D973CE0837C6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12DE-01C2-4101-BF6A-4B68DFC7301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159-4A8C-4FB9-8454-D973CE0837C6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12DE-01C2-4101-BF6A-4B68DFC7301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159-4A8C-4FB9-8454-D973CE0837C6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12DE-01C2-4101-BF6A-4B68DFC7301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159-4A8C-4FB9-8454-D973CE0837C6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12DE-01C2-4101-BF6A-4B68DFC7301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159-4A8C-4FB9-8454-D973CE0837C6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12DE-01C2-4101-BF6A-4B68DFC73015}" type="slidenum">
              <a:rPr lang="tr-TR" smtClean="0"/>
              <a:t>‹#›</a:t>
            </a:fld>
            <a:endParaRPr lang="tr-T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159-4A8C-4FB9-8454-D973CE0837C6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12DE-01C2-4101-BF6A-4B68DFC73015}" type="slidenum">
              <a:rPr lang="tr-TR" smtClean="0"/>
              <a:t>‹#›</a:t>
            </a:fld>
            <a:endParaRPr lang="tr-T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2AB159-4A8C-4FB9-8454-D973CE0837C6}" type="datetimeFigureOut">
              <a:rPr lang="tr-TR" smtClean="0"/>
              <a:t>01.07.2020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F612DE-01C2-4101-BF6A-4B68DFC73015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sgm.saglik.gov.tr/depo/haberler/ncov/2019-nCov_Hastal_Salk_alanlar_Rehberi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sgm.saglik.gov.tr/depo/haberler/ncov/2019-nCov_Hastal_Salk_alanlar_Rehberi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7504" y="2132856"/>
            <a:ext cx="4536504" cy="2622153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Pandemi</a:t>
            </a:r>
            <a:r>
              <a:rPr lang="tr-TR" b="1" dirty="0" smtClean="0"/>
              <a:t> sürecinde </a:t>
            </a:r>
            <a:r>
              <a:rPr lang="tr-TR" b="1" dirty="0" err="1" smtClean="0"/>
              <a:t>Coronavirus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ve </a:t>
            </a:r>
            <a:br>
              <a:rPr lang="tr-TR" b="1" dirty="0" smtClean="0"/>
            </a:br>
            <a:r>
              <a:rPr lang="tr-TR" b="1" dirty="0" smtClean="0"/>
              <a:t>Ağız diş sağlığı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508104" y="5157192"/>
            <a:ext cx="2768352" cy="766936"/>
          </a:xfrm>
        </p:spPr>
        <p:txBody>
          <a:bodyPr>
            <a:normAutofit/>
          </a:bodyPr>
          <a:lstStyle/>
          <a:p>
            <a:pPr algn="r"/>
            <a:r>
              <a:rPr lang="tr-T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Diş Hekimi</a:t>
            </a:r>
          </a:p>
          <a:p>
            <a:pPr algn="r"/>
            <a:r>
              <a:rPr lang="tr-T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F. Ümran Ergün Ertunç</a:t>
            </a:r>
            <a:endParaRPr lang="tr-T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2019 </a:t>
            </a:r>
            <a:r>
              <a:rPr lang="tr-TR" dirty="0" err="1" smtClean="0"/>
              <a:t>nCoV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Belirtiler</a:t>
            </a:r>
          </a:p>
          <a:p>
            <a:pPr lvl="1"/>
            <a:r>
              <a:rPr lang="tr-TR" dirty="0" smtClean="0"/>
              <a:t>Ağır soğuk algınlığı semptomları</a:t>
            </a:r>
          </a:p>
          <a:p>
            <a:pPr lvl="1"/>
            <a:r>
              <a:rPr lang="tr-TR" dirty="0" smtClean="0"/>
              <a:t>Ateş, öksürük, solunum sıkıntısı</a:t>
            </a:r>
          </a:p>
          <a:p>
            <a:pPr lvl="1"/>
            <a:r>
              <a:rPr lang="tr-TR" dirty="0" err="1" smtClean="0"/>
              <a:t>Pnömoni</a:t>
            </a:r>
            <a:r>
              <a:rPr lang="tr-TR" dirty="0" smtClean="0"/>
              <a:t>, böbrek yetmezliği, ölüm</a:t>
            </a:r>
          </a:p>
          <a:p>
            <a:pPr lvl="1"/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345" y="260648"/>
            <a:ext cx="1172451" cy="105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6" b="14711"/>
          <a:stretch/>
        </p:blipFill>
        <p:spPr bwMode="auto">
          <a:xfrm>
            <a:off x="1763688" y="3501008"/>
            <a:ext cx="5114876" cy="146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2019 </a:t>
            </a:r>
            <a:r>
              <a:rPr lang="tr-TR" dirty="0" err="1" smtClean="0"/>
              <a:t>nCoV</a:t>
            </a:r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840759" cy="485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835696" y="6309320"/>
            <a:ext cx="7164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 smtClean="0">
                <a:hlinkClick r:id="rId3"/>
              </a:rPr>
              <a:t>https://hsgm.saglik.gov.tr/depo/haberler/ncov/2019-nCov_Hastal_Salk_alanlar_Rehberi.pdf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173" t="15965" r="15626" b="28518"/>
          <a:stretch/>
        </p:blipFill>
        <p:spPr bwMode="auto">
          <a:xfrm>
            <a:off x="494006" y="836712"/>
            <a:ext cx="8352928" cy="489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13017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0"/>
            <a:ext cx="1327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295400"/>
            <a:ext cx="135413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6725" y="1295400"/>
            <a:ext cx="123507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7725" y="1295400"/>
            <a:ext cx="1222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124200"/>
            <a:ext cx="13287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3211513"/>
            <a:ext cx="1328738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67150" y="3200400"/>
            <a:ext cx="13144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3211513"/>
            <a:ext cx="1395413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62600" y="3211513"/>
            <a:ext cx="13144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5029200"/>
            <a:ext cx="13271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33600" y="5029200"/>
            <a:ext cx="138112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83038" y="5029200"/>
            <a:ext cx="1274762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2600" y="5040313"/>
            <a:ext cx="13271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9000" y="5029200"/>
            <a:ext cx="13668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81000" y="259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GB" sz="1000">
                <a:latin typeface="Comic Sans MS" pitchFamily="66" charset="0"/>
              </a:rPr>
              <a:t>1.Eller su ile ıslatılır </a:t>
            </a:r>
            <a:endParaRPr kumimoji="0" lang="tr-TR" sz="1000">
              <a:latin typeface="Comic Sans MS" pitchFamily="66" charset="0"/>
            </a:endParaRPr>
          </a:p>
          <a:p>
            <a:r>
              <a:rPr kumimoji="0" lang="en-GB" sz="1000">
                <a:latin typeface="Comic Sans MS" pitchFamily="66" charset="0"/>
              </a:rPr>
              <a:t>Elleri temizlemek için sıvı</a:t>
            </a:r>
            <a:r>
              <a:rPr kumimoji="0" lang="tr-TR" sz="1000">
                <a:latin typeface="Comic Sans MS" pitchFamily="66" charset="0"/>
              </a:rPr>
              <a:t> </a:t>
            </a:r>
          </a:p>
          <a:p>
            <a:r>
              <a:rPr kumimoji="0" lang="en-GB" sz="1000">
                <a:latin typeface="Comic Sans MS" pitchFamily="66" charset="0"/>
              </a:rPr>
              <a:t>temizleyiciler kullanılır. 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057400" y="2514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GB" sz="1000" dirty="0">
                <a:latin typeface="Comic Sans MS" pitchFamily="66" charset="0"/>
              </a:rPr>
              <a:t>2. </a:t>
            </a:r>
            <a:r>
              <a:rPr kumimoji="0" lang="en-GB" sz="1000" dirty="0" err="1">
                <a:latin typeface="Comic Sans MS" pitchFamily="66" charset="0"/>
              </a:rPr>
              <a:t>Sıvı</a:t>
            </a:r>
            <a:r>
              <a:rPr kumimoji="0" lang="en-GB" sz="1000" dirty="0">
                <a:latin typeface="Comic Sans MS" pitchFamily="66" charset="0"/>
              </a:rPr>
              <a:t> </a:t>
            </a:r>
            <a:r>
              <a:rPr kumimoji="0" lang="en-GB" sz="1000" dirty="0" err="1">
                <a:latin typeface="Comic Sans MS" pitchFamily="66" charset="0"/>
              </a:rPr>
              <a:t>temizleyicilerin</a:t>
            </a:r>
            <a:r>
              <a:rPr kumimoji="0" lang="en-GB" sz="1000" dirty="0">
                <a:latin typeface="Comic Sans MS" pitchFamily="66" charset="0"/>
              </a:rPr>
              <a:t> </a:t>
            </a:r>
            <a:r>
              <a:rPr kumimoji="0" lang="en-GB" sz="1000" dirty="0" err="1">
                <a:latin typeface="Comic Sans MS" pitchFamily="66" charset="0"/>
              </a:rPr>
              <a:t>dezenfektanlı</a:t>
            </a:r>
            <a:r>
              <a:rPr kumimoji="0" lang="en-GB" sz="1000" dirty="0">
                <a:latin typeface="Comic Sans MS" pitchFamily="66" charset="0"/>
              </a:rPr>
              <a:t> </a:t>
            </a:r>
            <a:r>
              <a:rPr kumimoji="0" lang="en-GB" sz="1000" dirty="0" err="1">
                <a:latin typeface="Comic Sans MS" pitchFamily="66" charset="0"/>
              </a:rPr>
              <a:t>olanları</a:t>
            </a:r>
            <a:r>
              <a:rPr kumimoji="0" lang="en-GB" sz="1000" dirty="0">
                <a:latin typeface="Comic Sans MS" pitchFamily="66" charset="0"/>
              </a:rPr>
              <a:t> </a:t>
            </a:r>
            <a:endParaRPr kumimoji="0" lang="tr-TR" sz="1000" dirty="0">
              <a:latin typeface="Comic Sans MS" pitchFamily="66" charset="0"/>
            </a:endParaRPr>
          </a:p>
          <a:p>
            <a:r>
              <a:rPr kumimoji="0" lang="en-GB" sz="1000" dirty="0" err="1">
                <a:latin typeface="Comic Sans MS" pitchFamily="66" charset="0"/>
              </a:rPr>
              <a:t>seçilmeli</a:t>
            </a:r>
            <a:r>
              <a:rPr kumimoji="0" lang="en-GB" sz="1000" dirty="0">
                <a:latin typeface="Comic Sans MS" pitchFamily="66" charset="0"/>
              </a:rPr>
              <a:t> </a:t>
            </a:r>
            <a:r>
              <a:rPr kumimoji="0" lang="en-GB" sz="1000" dirty="0" err="1">
                <a:latin typeface="Comic Sans MS" pitchFamily="66" charset="0"/>
              </a:rPr>
              <a:t>ve</a:t>
            </a:r>
            <a:r>
              <a:rPr kumimoji="0" lang="en-GB" sz="1000" dirty="0">
                <a:latin typeface="Comic Sans MS" pitchFamily="66" charset="0"/>
              </a:rPr>
              <a:t> </a:t>
            </a:r>
            <a:r>
              <a:rPr kumimoji="0" lang="en-GB" sz="1000" dirty="0" err="1">
                <a:latin typeface="Comic Sans MS" pitchFamily="66" charset="0"/>
              </a:rPr>
              <a:t>bir</a:t>
            </a:r>
            <a:r>
              <a:rPr kumimoji="0" lang="en-GB" sz="1000" dirty="0">
                <a:latin typeface="Comic Sans MS" pitchFamily="66" charset="0"/>
              </a:rPr>
              <a:t> dispenser </a:t>
            </a:r>
            <a:endParaRPr kumimoji="0" lang="tr-TR" sz="1000" dirty="0">
              <a:latin typeface="Comic Sans MS" pitchFamily="66" charset="0"/>
            </a:endParaRPr>
          </a:p>
          <a:p>
            <a:r>
              <a:rPr kumimoji="0" lang="en-GB" sz="1000" dirty="0" err="1">
                <a:latin typeface="Comic Sans MS" pitchFamily="66" charset="0"/>
              </a:rPr>
              <a:t>kullanılmalıdır</a:t>
            </a:r>
            <a:r>
              <a:rPr kumimoji="0" lang="en-GB" sz="1000" dirty="0">
                <a:latin typeface="Comic Sans MS" pitchFamily="66" charset="0"/>
              </a:rPr>
              <a:t>.</a:t>
            </a:r>
            <a:endParaRPr kumimoji="0" lang="en-GB" sz="1000" dirty="0"/>
          </a:p>
          <a:p>
            <a:endParaRPr kumimoji="0" lang="en-GB" sz="1000" dirty="0">
              <a:latin typeface="Comic Sans MS" pitchFamily="66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86200" y="2590800"/>
            <a:ext cx="14779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sz="1200">
                <a:latin typeface="Comic Sans MS" pitchFamily="66" charset="0"/>
              </a:rPr>
              <a:t>2. Sıvı sabun bilekler</a:t>
            </a:r>
            <a:endParaRPr kumimoji="0" lang="tr-TR" sz="1200">
              <a:latin typeface="Comic Sans MS" pitchFamily="66" charset="0"/>
            </a:endParaRPr>
          </a:p>
          <a:p>
            <a:r>
              <a:rPr kumimoji="0" lang="en-GB" sz="1200">
                <a:latin typeface="Comic Sans MS" pitchFamily="66" charset="0"/>
              </a:rPr>
              <a:t>dahil, elin her yerine</a:t>
            </a:r>
            <a:endParaRPr kumimoji="0" lang="tr-TR" sz="1200">
              <a:latin typeface="Comic Sans MS" pitchFamily="66" charset="0"/>
            </a:endParaRPr>
          </a:p>
          <a:p>
            <a:r>
              <a:rPr kumimoji="0" lang="en-GB" sz="1200">
                <a:latin typeface="Comic Sans MS" pitchFamily="66" charset="0"/>
              </a:rPr>
              <a:t>yayılır. 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562600" y="2667000"/>
            <a:ext cx="137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GB" sz="1200">
                <a:latin typeface="Comic Sans MS" pitchFamily="66" charset="0"/>
              </a:rPr>
              <a:t>3. Avuç içleri ovuşturulur.</a:t>
            </a:r>
            <a:endParaRPr kumimoji="0" lang="en-GB" sz="1200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7162800" y="2590800"/>
            <a:ext cx="1289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sz="1200">
                <a:latin typeface="Comic Sans MS" pitchFamily="66" charset="0"/>
              </a:rPr>
              <a:t>4. Parmak araları </a:t>
            </a:r>
            <a:r>
              <a:rPr kumimoji="0" lang="tr-TR" sz="1200">
                <a:latin typeface="Comic Sans MS" pitchFamily="66" charset="0"/>
              </a:rPr>
              <a:t> </a:t>
            </a:r>
          </a:p>
          <a:p>
            <a:r>
              <a:rPr kumimoji="0" lang="en-GB" sz="1200">
                <a:latin typeface="Comic Sans MS" pitchFamily="66" charset="0"/>
              </a:rPr>
              <a:t>temizlenir.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04800" y="4419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kumimoji="0" lang="en-GB" sz="1000">
                <a:latin typeface="Comic Sans MS" pitchFamily="66" charset="0"/>
              </a:rPr>
              <a:t>5. Parmak uçları </a:t>
            </a:r>
            <a:endParaRPr kumimoji="0" lang="tr-TR" sz="1000">
              <a:latin typeface="Comic Sans MS" pitchFamily="66" charset="0"/>
            </a:endParaRPr>
          </a:p>
          <a:p>
            <a:r>
              <a:rPr kumimoji="0" lang="en-GB" sz="1000">
                <a:latin typeface="Comic Sans MS" pitchFamily="66" charset="0"/>
              </a:rPr>
              <a:t>temizlenir.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1981200" y="4419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kumimoji="0" lang="en-GB" sz="1000">
                <a:latin typeface="Comic Sans MS" pitchFamily="66" charset="0"/>
              </a:rPr>
              <a:t>6. Parmaklar kapalı hale </a:t>
            </a:r>
          </a:p>
          <a:p>
            <a:r>
              <a:rPr kumimoji="0" lang="tr-TR" sz="1000">
                <a:latin typeface="Comic Sans MS" pitchFamily="66" charset="0"/>
              </a:rPr>
              <a:t> </a:t>
            </a:r>
            <a:r>
              <a:rPr kumimoji="0" lang="en-GB" sz="1000">
                <a:latin typeface="Comic Sans MS" pitchFamily="66" charset="0"/>
              </a:rPr>
              <a:t>getirilerek işlem </a:t>
            </a:r>
          </a:p>
          <a:p>
            <a:r>
              <a:rPr kumimoji="0" lang="tr-TR" sz="1000">
                <a:latin typeface="Comic Sans MS" pitchFamily="66" charset="0"/>
              </a:rPr>
              <a:t> </a:t>
            </a:r>
            <a:r>
              <a:rPr kumimoji="0" lang="en-GB" sz="1000">
                <a:latin typeface="Comic Sans MS" pitchFamily="66" charset="0"/>
              </a:rPr>
              <a:t>sürdürülür.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38600" y="4419600"/>
            <a:ext cx="1746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GB" sz="1000">
                <a:latin typeface="Comic Sans MS" pitchFamily="66" charset="0"/>
              </a:rPr>
              <a:t>7. Başparmaklar avuç ile </a:t>
            </a:r>
            <a:endParaRPr kumimoji="0" lang="tr-TR" sz="1000">
              <a:latin typeface="Comic Sans MS" pitchFamily="66" charset="0"/>
            </a:endParaRPr>
          </a:p>
          <a:p>
            <a:r>
              <a:rPr kumimoji="0" lang="en-GB" sz="1000">
                <a:latin typeface="Comic Sans MS" pitchFamily="66" charset="0"/>
              </a:rPr>
              <a:t>ovuşturulur.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5410200" y="4419600"/>
            <a:ext cx="1600200" cy="639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sz="1200">
                <a:latin typeface="Comic Sans MS" pitchFamily="66" charset="0"/>
              </a:rPr>
              <a:t>8. Parmak uçları avuç içi</a:t>
            </a:r>
            <a:r>
              <a:rPr kumimoji="0" lang="tr-TR" sz="1200">
                <a:latin typeface="Comic Sans MS" pitchFamily="66" charset="0"/>
              </a:rPr>
              <a:t> </a:t>
            </a:r>
            <a:r>
              <a:rPr kumimoji="0" lang="en-GB" sz="1200">
                <a:latin typeface="Comic Sans MS" pitchFamily="66" charset="0"/>
              </a:rPr>
              <a:t>yardımı ile temizlenir.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7162800" y="4343400"/>
            <a:ext cx="1524000" cy="639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sz="1200">
                <a:latin typeface="Comic Sans MS" pitchFamily="66" charset="0"/>
              </a:rPr>
              <a:t>9. Bileklerden başlanarak elller durulanır.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228600" y="6234113"/>
            <a:ext cx="171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GB" sz="1000">
                <a:latin typeface="Comic Sans MS" pitchFamily="66" charset="0"/>
              </a:rPr>
              <a:t>10. Kurulama işlemi için </a:t>
            </a:r>
            <a:r>
              <a:rPr kumimoji="0" lang="tr-TR" sz="1000">
                <a:latin typeface="Comic Sans MS" pitchFamily="66" charset="0"/>
              </a:rPr>
              <a:t> </a:t>
            </a:r>
          </a:p>
          <a:p>
            <a:r>
              <a:rPr kumimoji="0" lang="en-GB" sz="1000">
                <a:latin typeface="Comic Sans MS" pitchFamily="66" charset="0"/>
              </a:rPr>
              <a:t>mutlaka kağıt havlu </a:t>
            </a:r>
          </a:p>
          <a:p>
            <a:r>
              <a:rPr kumimoji="0" lang="tr-TR" sz="1000">
                <a:latin typeface="Comic Sans MS" pitchFamily="66" charset="0"/>
              </a:rPr>
              <a:t> </a:t>
            </a:r>
            <a:r>
              <a:rPr kumimoji="0" lang="en-GB" sz="1000">
                <a:latin typeface="Comic Sans MS" pitchFamily="66" charset="0"/>
              </a:rPr>
              <a:t>kullanılmalı.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981200" y="6324600"/>
            <a:ext cx="159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GB" sz="1000">
                <a:latin typeface="Comic Sans MS" pitchFamily="66" charset="0"/>
              </a:rPr>
              <a:t>11. Yan kısımları dahil </a:t>
            </a:r>
            <a:r>
              <a:rPr kumimoji="0" lang="tr-TR" sz="1000">
                <a:latin typeface="Comic Sans MS" pitchFamily="66" charset="0"/>
              </a:rPr>
              <a:t> </a:t>
            </a:r>
          </a:p>
          <a:p>
            <a:r>
              <a:rPr kumimoji="0" lang="en-GB" sz="1000">
                <a:latin typeface="Comic Sans MS" pitchFamily="66" charset="0"/>
              </a:rPr>
              <a:t>eller kurulanır.</a:t>
            </a: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3657600" y="6172200"/>
            <a:ext cx="1676400" cy="639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sz="1200">
                <a:latin typeface="Comic Sans MS" pitchFamily="66" charset="0"/>
              </a:rPr>
              <a:t>12. Parmak uçları ve </a:t>
            </a:r>
            <a:r>
              <a:rPr kumimoji="0" lang="tr-TR" sz="1200">
                <a:latin typeface="Comic Sans MS" pitchFamily="66" charset="0"/>
              </a:rPr>
              <a:t> </a:t>
            </a:r>
            <a:r>
              <a:rPr kumimoji="0" lang="en-GB" sz="1200">
                <a:latin typeface="Comic Sans MS" pitchFamily="66" charset="0"/>
              </a:rPr>
              <a:t>tırnak </a:t>
            </a:r>
            <a:r>
              <a:rPr kumimoji="0" lang="tr-TR" sz="1200">
                <a:latin typeface="Comic Sans MS" pitchFamily="66" charset="0"/>
              </a:rPr>
              <a:t>ç</a:t>
            </a:r>
            <a:r>
              <a:rPr kumimoji="0" lang="en-GB" sz="1200">
                <a:latin typeface="Comic Sans MS" pitchFamily="66" charset="0"/>
              </a:rPr>
              <a:t>evreleri kurulanır.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5486400" y="6234113"/>
            <a:ext cx="12763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sz="1200">
                <a:latin typeface="Comic Sans MS" pitchFamily="66" charset="0"/>
              </a:rPr>
              <a:t>13. Musluk ellerin </a:t>
            </a:r>
            <a:endParaRPr kumimoji="0" lang="en-GB" sz="1200"/>
          </a:p>
          <a:p>
            <a:r>
              <a:rPr kumimoji="0" lang="tr-TR" sz="1200">
                <a:latin typeface="Comic Sans MS" pitchFamily="66" charset="0"/>
              </a:rPr>
              <a:t> </a:t>
            </a:r>
            <a:r>
              <a:rPr kumimoji="0" lang="en-GB" sz="1200">
                <a:latin typeface="Comic Sans MS" pitchFamily="66" charset="0"/>
              </a:rPr>
              <a:t>kurulandığı kağıt </a:t>
            </a:r>
            <a:endParaRPr kumimoji="0" lang="tr-TR" sz="1200">
              <a:latin typeface="Comic Sans MS" pitchFamily="66" charset="0"/>
            </a:endParaRPr>
          </a:p>
          <a:p>
            <a:r>
              <a:rPr kumimoji="0" lang="en-GB" sz="1200">
                <a:latin typeface="Comic Sans MS" pitchFamily="66" charset="0"/>
              </a:rPr>
              <a:t>ile</a:t>
            </a:r>
            <a:r>
              <a:rPr kumimoji="0" lang="tr-TR" sz="1200">
                <a:latin typeface="Comic Sans MS" pitchFamily="66" charset="0"/>
              </a:rPr>
              <a:t> </a:t>
            </a:r>
            <a:r>
              <a:rPr kumimoji="0" lang="en-GB" sz="1200">
                <a:latin typeface="Comic Sans MS" pitchFamily="66" charset="0"/>
              </a:rPr>
              <a:t>kapatılır. 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7086600" y="6203950"/>
            <a:ext cx="17922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sz="1200">
                <a:latin typeface="Comic Sans MS" pitchFamily="66" charset="0"/>
              </a:rPr>
              <a:t>14. Kağıtların atıldığı çöp </a:t>
            </a:r>
            <a:endParaRPr kumimoji="0" lang="en-GB" sz="1200"/>
          </a:p>
          <a:p>
            <a:r>
              <a:rPr kumimoji="0" lang="en-GB" sz="1200">
                <a:latin typeface="Comic Sans MS" pitchFamily="66" charset="0"/>
              </a:rPr>
              <a:t>kutusuna ellerle</a:t>
            </a:r>
            <a:endParaRPr kumimoji="0" lang="tr-TR" sz="1200">
              <a:latin typeface="Comic Sans MS" pitchFamily="66" charset="0"/>
            </a:endParaRPr>
          </a:p>
          <a:p>
            <a:r>
              <a:rPr kumimoji="0" lang="en-GB" sz="1200">
                <a:latin typeface="Comic Sans MS" pitchFamily="66" charset="0"/>
              </a:rPr>
              <a:t> dokunulmamalıdır.</a:t>
            </a:r>
            <a:endParaRPr kumimoji="0" lang="en-GB" sz="1200"/>
          </a:p>
          <a:p>
            <a:endParaRPr kumimoji="0" lang="en-GB" sz="1200">
              <a:latin typeface="Comic Sans MS" pitchFamily="66" charset="0"/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057400" y="457200"/>
            <a:ext cx="54721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sz="3600" b="1" dirty="0" err="1">
                <a:latin typeface="Comic Sans MS" pitchFamily="66" charset="0"/>
              </a:rPr>
              <a:t>Hijyenik</a:t>
            </a:r>
            <a:r>
              <a:rPr kumimoji="0" lang="en-GB" sz="3600" b="1" dirty="0">
                <a:latin typeface="Comic Sans MS" pitchFamily="66" charset="0"/>
              </a:rPr>
              <a:t> el </a:t>
            </a:r>
            <a:r>
              <a:rPr kumimoji="0" lang="en-GB" sz="3600" b="1" dirty="0" err="1">
                <a:latin typeface="Comic Sans MS" pitchFamily="66" charset="0"/>
              </a:rPr>
              <a:t>yıkama</a:t>
            </a:r>
            <a:r>
              <a:rPr kumimoji="0" lang="en-GB" sz="3600" b="1" dirty="0">
                <a:latin typeface="Comic Sans MS" pitchFamily="66" charset="0"/>
              </a:rPr>
              <a:t> </a:t>
            </a:r>
            <a:r>
              <a:rPr kumimoji="0" lang="en-GB" sz="3600" b="1" dirty="0" err="1">
                <a:latin typeface="Comic Sans MS" pitchFamily="66" charset="0"/>
              </a:rPr>
              <a:t>işlemi</a:t>
            </a:r>
            <a:endParaRPr kumimoji="0"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Diş Hekimliğinde Covid19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4" t="15873" r="28941" b="34659"/>
          <a:stretch/>
        </p:blipFill>
        <p:spPr bwMode="auto">
          <a:xfrm>
            <a:off x="2555776" y="548680"/>
            <a:ext cx="4153206" cy="585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8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5" t="15674" r="49355" b="15674"/>
          <a:stretch/>
        </p:blipFill>
        <p:spPr bwMode="auto">
          <a:xfrm>
            <a:off x="3203848" y="262105"/>
            <a:ext cx="3313630" cy="636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0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8" t="20834" r="37976" b="17659"/>
          <a:stretch/>
        </p:blipFill>
        <p:spPr bwMode="auto">
          <a:xfrm>
            <a:off x="2699792" y="404664"/>
            <a:ext cx="4001999" cy="574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5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7" t="30682" r="18678" b="12302"/>
          <a:stretch/>
        </p:blipFill>
        <p:spPr bwMode="auto">
          <a:xfrm>
            <a:off x="971600" y="158528"/>
            <a:ext cx="6984776" cy="643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6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eri\Downloads\WhatsApp Image 2020-05-28 at 18.12.1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11788" r="15414" b="27500"/>
          <a:stretch/>
        </p:blipFill>
        <p:spPr bwMode="auto">
          <a:xfrm>
            <a:off x="179512" y="188640"/>
            <a:ext cx="3148940" cy="45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t="14880" r="25325" b="36348"/>
          <a:stretch/>
        </p:blipFill>
        <p:spPr bwMode="auto">
          <a:xfrm>
            <a:off x="5148064" y="792668"/>
            <a:ext cx="3816424" cy="585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13096" r="1165" b="11508"/>
          <a:stretch/>
        </p:blipFill>
        <p:spPr bwMode="auto">
          <a:xfrm>
            <a:off x="179512" y="188640"/>
            <a:ext cx="878497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179512" y="630932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01/07/2020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067945" y="63093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https://www.worldometers.info/coronavirus/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139952" y="537019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TEŞEKKÜRLER... 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44161"/>
            <a:ext cx="4028169" cy="402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9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835696" y="6309320"/>
            <a:ext cx="7164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 smtClean="0">
                <a:hlinkClick r:id="rId2"/>
              </a:rPr>
              <a:t>https://hsgm.saglik.gov.tr/depo/haberler/ncov/2019-nCov_Hastal_Salk_alanlar_Rehberi.pdf</a:t>
            </a:r>
            <a:endParaRPr lang="tr-TR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13095" r="34160" b="13750"/>
          <a:stretch/>
        </p:blipFill>
        <p:spPr bwMode="auto">
          <a:xfrm>
            <a:off x="2123728" y="188640"/>
            <a:ext cx="4968552" cy="598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Coronavirus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sz="3200" dirty="0" smtClean="0"/>
              <a:t>Taç (</a:t>
            </a:r>
            <a:r>
              <a:rPr lang="tr-TR" sz="3200" dirty="0" err="1" smtClean="0"/>
              <a:t>Crown</a:t>
            </a:r>
            <a:r>
              <a:rPr lang="tr-TR" sz="3200" dirty="0" smtClean="0"/>
              <a:t>- </a:t>
            </a:r>
            <a:r>
              <a:rPr lang="tr-TR" sz="3200" dirty="0" err="1" smtClean="0"/>
              <a:t>Corona</a:t>
            </a:r>
            <a:r>
              <a:rPr lang="tr-TR" sz="3200" dirty="0" smtClean="0"/>
              <a:t>) şeklinde</a:t>
            </a:r>
          </a:p>
          <a:p>
            <a:r>
              <a:rPr lang="tr-TR" dirty="0" smtClean="0"/>
              <a:t>Pek çok alt tipi var</a:t>
            </a:r>
          </a:p>
          <a:p>
            <a:r>
              <a:rPr lang="tr-TR" dirty="0" smtClean="0"/>
              <a:t>Solunum sistemi/ </a:t>
            </a:r>
            <a:r>
              <a:rPr lang="tr-TR" dirty="0" err="1" smtClean="0"/>
              <a:t>Gastrointestinal</a:t>
            </a:r>
            <a:r>
              <a:rPr lang="tr-TR" dirty="0" smtClean="0"/>
              <a:t> sistem</a:t>
            </a:r>
          </a:p>
          <a:p>
            <a:pPr lvl="1"/>
            <a:r>
              <a:rPr lang="tr-TR" dirty="0" smtClean="0"/>
              <a:t>MERS-</a:t>
            </a:r>
            <a:r>
              <a:rPr lang="tr-TR" dirty="0" err="1" smtClean="0"/>
              <a:t>CoV</a:t>
            </a:r>
            <a:r>
              <a:rPr lang="tr-TR" dirty="0" smtClean="0"/>
              <a:t> (</a:t>
            </a:r>
            <a:r>
              <a:rPr lang="en-US" sz="2000" dirty="0" smtClean="0"/>
              <a:t>Middle East Respiratory Syndrome </a:t>
            </a:r>
            <a:r>
              <a:rPr lang="en-US" sz="2000" dirty="0" err="1" smtClean="0"/>
              <a:t>Coronavirus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Fatalite hızı %35</a:t>
            </a:r>
          </a:p>
          <a:p>
            <a:pPr lvl="1"/>
            <a:r>
              <a:rPr lang="tr-TR" dirty="0" smtClean="0"/>
              <a:t>SARS-</a:t>
            </a:r>
            <a:r>
              <a:rPr lang="tr-TR" dirty="0" err="1" smtClean="0"/>
              <a:t>CoV</a:t>
            </a:r>
            <a:r>
              <a:rPr lang="tr-TR" dirty="0" smtClean="0"/>
              <a:t> (</a:t>
            </a:r>
            <a:r>
              <a:rPr lang="tr-TR" sz="2000" dirty="0"/>
              <a:t>Severe </a:t>
            </a:r>
            <a:r>
              <a:rPr lang="tr-TR" sz="2000" dirty="0" err="1"/>
              <a:t>Acute</a:t>
            </a:r>
            <a:r>
              <a:rPr lang="tr-TR" sz="2000" dirty="0"/>
              <a:t> </a:t>
            </a:r>
            <a:r>
              <a:rPr lang="tr-TR" sz="2000" dirty="0" err="1"/>
              <a:t>Respiratory</a:t>
            </a:r>
            <a:r>
              <a:rPr lang="tr-TR" sz="2000" dirty="0"/>
              <a:t> </a:t>
            </a:r>
            <a:r>
              <a:rPr lang="tr-TR" sz="2000" dirty="0" err="1" smtClean="0"/>
              <a:t>Syndrome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Fatalite hızı %11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2019 </a:t>
            </a:r>
            <a:r>
              <a:rPr lang="tr-TR" dirty="0" err="1" smtClean="0"/>
              <a:t>nCoV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31 Aralık 2019</a:t>
            </a:r>
          </a:p>
          <a:p>
            <a:r>
              <a:rPr lang="tr-TR" sz="2800" dirty="0" smtClean="0"/>
              <a:t>Çin- </a:t>
            </a:r>
            <a:r>
              <a:rPr lang="tr-TR" sz="2800" dirty="0" err="1" smtClean="0"/>
              <a:t>Hubei</a:t>
            </a:r>
            <a:r>
              <a:rPr lang="tr-TR" sz="2800" dirty="0" smtClean="0"/>
              <a:t> Eyaleti, </a:t>
            </a:r>
            <a:r>
              <a:rPr lang="tr-TR" sz="2800" dirty="0" err="1" smtClean="0"/>
              <a:t>Wuhan</a:t>
            </a:r>
            <a:r>
              <a:rPr lang="tr-TR" sz="2800" dirty="0" smtClean="0"/>
              <a:t> kentinde</a:t>
            </a:r>
          </a:p>
          <a:p>
            <a:r>
              <a:rPr lang="tr-TR" sz="2800" dirty="0" smtClean="0"/>
              <a:t>Güney Çin Deniz Ürünleri Pazarı çalışanlarında</a:t>
            </a:r>
          </a:p>
          <a:p>
            <a:r>
              <a:rPr lang="tr-TR" sz="2800" dirty="0" smtClean="0"/>
              <a:t>Tanımlanamayan </a:t>
            </a:r>
            <a:r>
              <a:rPr lang="tr-TR" sz="2800" dirty="0" err="1" smtClean="0"/>
              <a:t>pnömoni</a:t>
            </a:r>
            <a:r>
              <a:rPr lang="tr-TR" sz="2800" dirty="0" smtClean="0"/>
              <a:t> olgularında kümelenme</a:t>
            </a:r>
          </a:p>
          <a:p>
            <a:pPr lvl="1"/>
            <a:r>
              <a:rPr lang="tr-TR" sz="2400" dirty="0" smtClean="0"/>
              <a:t>Ateş, solunum sıkıntısı, </a:t>
            </a:r>
            <a:r>
              <a:rPr lang="tr-TR" sz="2400" dirty="0" err="1" smtClean="0"/>
              <a:t>bilateral</a:t>
            </a:r>
            <a:r>
              <a:rPr lang="tr-TR" sz="2400" dirty="0" smtClean="0"/>
              <a:t> </a:t>
            </a:r>
            <a:r>
              <a:rPr lang="tr-TR" sz="2400" dirty="0" err="1" smtClean="0"/>
              <a:t>ac</a:t>
            </a:r>
            <a:r>
              <a:rPr lang="tr-TR" sz="2400" dirty="0" smtClean="0"/>
              <a:t> </a:t>
            </a:r>
            <a:r>
              <a:rPr lang="tr-TR" sz="2400" dirty="0" err="1" smtClean="0"/>
              <a:t>pnömonik</a:t>
            </a:r>
            <a:r>
              <a:rPr lang="tr-TR" sz="2400" dirty="0" smtClean="0"/>
              <a:t> </a:t>
            </a:r>
            <a:r>
              <a:rPr lang="tr-TR" sz="2400" dirty="0" err="1" smtClean="0"/>
              <a:t>infiltrasyon</a:t>
            </a:r>
            <a:endParaRPr lang="tr-TR" sz="2400" dirty="0" smtClean="0"/>
          </a:p>
          <a:p>
            <a:pPr lvl="2">
              <a:buNone/>
            </a:pP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2019 </a:t>
            </a:r>
            <a:r>
              <a:rPr lang="tr-TR" dirty="0" err="1" smtClean="0"/>
              <a:t>nCoV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Tanımlanamayan </a:t>
            </a:r>
            <a:r>
              <a:rPr lang="tr-TR" sz="2800" dirty="0" err="1" smtClean="0"/>
              <a:t>pnömoni</a:t>
            </a:r>
            <a:r>
              <a:rPr lang="tr-TR" sz="2800" dirty="0" smtClean="0"/>
              <a:t> olgularında kümelenme</a:t>
            </a:r>
          </a:p>
          <a:p>
            <a:pPr lvl="1"/>
            <a:r>
              <a:rPr lang="tr-TR" sz="2400" dirty="0" smtClean="0"/>
              <a:t>Ortalama 6 günde ortaya çıkış</a:t>
            </a:r>
          </a:p>
          <a:p>
            <a:pPr lvl="1"/>
            <a:r>
              <a:rPr lang="tr-TR" sz="2400" dirty="0" smtClean="0"/>
              <a:t>7. günde hastaneye başvuru</a:t>
            </a:r>
          </a:p>
          <a:p>
            <a:pPr lvl="1"/>
            <a:r>
              <a:rPr lang="tr-TR" sz="2400" dirty="0" smtClean="0"/>
              <a:t>8. günde solunum sıkıntısı</a:t>
            </a:r>
          </a:p>
          <a:p>
            <a:pPr lvl="2"/>
            <a:r>
              <a:rPr lang="tr-TR" sz="2000" dirty="0" smtClean="0"/>
              <a:t>AC tutulumu ile ölüm</a:t>
            </a:r>
          </a:p>
          <a:p>
            <a:r>
              <a:rPr lang="tr-TR" sz="2800" dirty="0" smtClean="0"/>
              <a:t>7 Ocak 2020- tanımlama</a:t>
            </a:r>
            <a:endParaRPr lang="tr-TR" sz="2800" dirty="0"/>
          </a:p>
          <a:p>
            <a:pPr lvl="1"/>
            <a:r>
              <a:rPr lang="tr-TR" sz="2400" dirty="0" smtClean="0"/>
              <a:t>COVID-19, 2019 </a:t>
            </a:r>
            <a:r>
              <a:rPr lang="tr-TR" sz="2400" dirty="0" err="1" smtClean="0"/>
              <a:t>nCoV</a:t>
            </a:r>
            <a:endParaRPr lang="tr-TR" sz="2400" dirty="0" smtClean="0"/>
          </a:p>
          <a:p>
            <a:pPr lvl="2">
              <a:buNone/>
            </a:pP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2019 </a:t>
            </a:r>
            <a:r>
              <a:rPr lang="tr-TR" dirty="0" err="1" smtClean="0"/>
              <a:t>nCoV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İlk </a:t>
            </a:r>
            <a:r>
              <a:rPr lang="tr-TR" dirty="0" err="1" smtClean="0"/>
              <a:t>importe</a:t>
            </a:r>
            <a:r>
              <a:rPr lang="tr-TR" dirty="0" smtClean="0"/>
              <a:t> olgular- </a:t>
            </a:r>
            <a:r>
              <a:rPr lang="tr-TR" dirty="0" err="1" smtClean="0"/>
              <a:t>Wuhan</a:t>
            </a:r>
            <a:r>
              <a:rPr lang="tr-TR" dirty="0" smtClean="0"/>
              <a:t> Kentine seyahat öyküsü</a:t>
            </a:r>
          </a:p>
          <a:p>
            <a:pPr lvl="1"/>
            <a:r>
              <a:rPr lang="tr-TR" sz="2400" dirty="0" smtClean="0"/>
              <a:t>13 Ocak- Tayland</a:t>
            </a:r>
          </a:p>
          <a:p>
            <a:pPr lvl="1"/>
            <a:r>
              <a:rPr lang="tr-TR" sz="2400" dirty="0" smtClean="0"/>
              <a:t>14 Ocak- Japonya </a:t>
            </a:r>
          </a:p>
          <a:p>
            <a:pPr lvl="1"/>
            <a:endParaRPr lang="tr-TR" sz="2400" dirty="0"/>
          </a:p>
          <a:p>
            <a:r>
              <a:rPr lang="tr-TR" dirty="0" smtClean="0"/>
              <a:t>Sağlık </a:t>
            </a:r>
            <a:r>
              <a:rPr lang="tr-TR" dirty="0" smtClean="0"/>
              <a:t>çalışanlarında </a:t>
            </a:r>
            <a:r>
              <a:rPr lang="tr-TR" dirty="0" smtClean="0"/>
              <a:t>enfeksiyon</a:t>
            </a:r>
          </a:p>
          <a:p>
            <a:pPr lvl="1"/>
            <a:r>
              <a:rPr lang="tr-TR" sz="2400" dirty="0" smtClean="0"/>
              <a:t>İnsandan </a:t>
            </a:r>
            <a:r>
              <a:rPr lang="tr-TR" sz="2400" dirty="0" smtClean="0"/>
              <a:t>insana </a:t>
            </a:r>
            <a:r>
              <a:rPr lang="tr-TR" sz="2400" dirty="0" smtClean="0"/>
              <a:t>bulaş</a:t>
            </a:r>
          </a:p>
          <a:p>
            <a:pPr lvl="1"/>
            <a:endParaRPr lang="tr-TR" sz="2400" dirty="0" smtClean="0"/>
          </a:p>
          <a:p>
            <a:pPr lvl="1"/>
            <a:r>
              <a:rPr lang="tr-TR" sz="2400" dirty="0" smtClean="0"/>
              <a:t>DSÖ’nün KÜRESEL ACİL DURUM ilanı</a:t>
            </a:r>
          </a:p>
          <a:p>
            <a:pPr lvl="2"/>
            <a:r>
              <a:rPr lang="tr-TR" sz="2400" dirty="0" smtClean="0"/>
              <a:t>2005 Uluslararası Sağlık Tüzüğü’ne göre</a:t>
            </a:r>
          </a:p>
          <a:p>
            <a:pPr marL="365760" lvl="1" indent="0">
              <a:buNone/>
            </a:pPr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635375" y="2852738"/>
            <a:ext cx="1657350" cy="5746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 sz="2400" b="1" dirty="0">
                <a:solidFill>
                  <a:schemeClr val="accent2"/>
                </a:solidFill>
                <a:latin typeface="Trebuchet MS" pitchFamily="34" charset="0"/>
              </a:rPr>
              <a:t>KAYNAK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58888" y="3860800"/>
            <a:ext cx="1873250" cy="5746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 sz="2400" b="1" dirty="0">
                <a:solidFill>
                  <a:schemeClr val="accent2"/>
                </a:solidFill>
                <a:latin typeface="Trebuchet MS" pitchFamily="34" charset="0"/>
              </a:rPr>
              <a:t>SAĞLAM KİŞİ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580063" y="3860800"/>
            <a:ext cx="2879725" cy="5746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 sz="2400" b="1" dirty="0">
                <a:solidFill>
                  <a:schemeClr val="accent2"/>
                </a:solidFill>
                <a:latin typeface="Trebuchet MS" pitchFamily="34" charset="0"/>
              </a:rPr>
              <a:t>BULAŞ YOLU/ARACI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rot="1534113">
            <a:off x="5435600" y="3213100"/>
            <a:ext cx="1584325" cy="144463"/>
          </a:xfrm>
          <a:prstGeom prst="rightArrow">
            <a:avLst>
              <a:gd name="adj1" fmla="val 50000"/>
              <a:gd name="adj2" fmla="val 274175"/>
            </a:avLst>
          </a:prstGeom>
          <a:solidFill>
            <a:schemeClr val="accent5">
              <a:lumMod val="75000"/>
            </a:schemeClr>
          </a:solidFill>
          <a:ln w="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10800000">
            <a:off x="3203575" y="4076700"/>
            <a:ext cx="2276475" cy="160338"/>
          </a:xfrm>
          <a:prstGeom prst="rightArrow">
            <a:avLst>
              <a:gd name="adj1" fmla="val 50000"/>
              <a:gd name="adj2" fmla="val 354949"/>
            </a:avLst>
          </a:prstGeom>
          <a:solidFill>
            <a:schemeClr val="accent5">
              <a:lumMod val="75000"/>
            </a:schemeClr>
          </a:solidFill>
          <a:ln w="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-1124467">
            <a:off x="1763713" y="3213100"/>
            <a:ext cx="1584325" cy="160338"/>
          </a:xfrm>
          <a:prstGeom prst="rightArrow">
            <a:avLst>
              <a:gd name="adj1" fmla="val 50000"/>
              <a:gd name="adj2" fmla="val 247029"/>
            </a:avLst>
          </a:prstGeom>
          <a:solidFill>
            <a:schemeClr val="accent5">
              <a:lumMod val="75000"/>
            </a:schemeClr>
          </a:solidFill>
          <a:ln w="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9594579">
            <a:off x="2127250" y="3452813"/>
            <a:ext cx="1368425" cy="85725"/>
          </a:xfrm>
          <a:prstGeom prst="rightArrow">
            <a:avLst>
              <a:gd name="adj1" fmla="val 50000"/>
              <a:gd name="adj2" fmla="val 399074"/>
            </a:avLst>
          </a:prstGeom>
          <a:noFill/>
          <a:ln w="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55576" y="1556792"/>
            <a:ext cx="7272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/>
              <a:t>Yabani hayvanlar</a:t>
            </a:r>
          </a:p>
          <a:p>
            <a:pPr algn="ctr"/>
            <a:r>
              <a:rPr lang="tr-TR" sz="2400" dirty="0" smtClean="0"/>
              <a:t>Yarasa, kedi, kuş- kanatlılar, köpek, domuz, </a:t>
            </a:r>
          </a:p>
          <a:p>
            <a:pPr algn="ctr"/>
            <a:r>
              <a:rPr lang="tr-TR" sz="2400" dirty="0" smtClean="0"/>
              <a:t>fare- kemiriciler vb…</a:t>
            </a:r>
            <a:endParaRPr lang="tr-TR" sz="2400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5148064" y="450912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/>
              <a:t>Zoonoz</a:t>
            </a:r>
            <a:endParaRPr lang="tr-TR" sz="2400" dirty="0" smtClean="0"/>
          </a:p>
          <a:p>
            <a:pPr algn="ctr"/>
            <a:r>
              <a:rPr lang="tr-TR" sz="2400" dirty="0" smtClean="0"/>
              <a:t>Damlacık yolu</a:t>
            </a:r>
            <a:endParaRPr lang="tr-TR" sz="2400" dirty="0"/>
          </a:p>
        </p:txBody>
      </p:sp>
      <p:sp>
        <p:nvSpPr>
          <p:cNvPr id="1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2019 </a:t>
            </a:r>
            <a:r>
              <a:rPr lang="tr-TR" dirty="0" err="1" smtClean="0"/>
              <a:t>nCoV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635375" y="2852738"/>
            <a:ext cx="1657350" cy="5746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 sz="2400" b="1" dirty="0">
                <a:solidFill>
                  <a:schemeClr val="accent2"/>
                </a:solidFill>
                <a:latin typeface="Trebuchet MS" pitchFamily="34" charset="0"/>
              </a:rPr>
              <a:t>KAYNAK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58888" y="3860800"/>
            <a:ext cx="1873250" cy="5746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 sz="2400" b="1" dirty="0">
                <a:solidFill>
                  <a:schemeClr val="accent2"/>
                </a:solidFill>
                <a:latin typeface="Trebuchet MS" pitchFamily="34" charset="0"/>
              </a:rPr>
              <a:t>SAĞLAM KİŞİ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580063" y="3860800"/>
            <a:ext cx="2879725" cy="5746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altLang="tr-TR" sz="2400" b="1" dirty="0">
                <a:solidFill>
                  <a:schemeClr val="accent2"/>
                </a:solidFill>
                <a:latin typeface="Trebuchet MS" pitchFamily="34" charset="0"/>
              </a:rPr>
              <a:t>BULAŞ YOLU/ARACI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rot="1534113">
            <a:off x="5435600" y="3213100"/>
            <a:ext cx="1584325" cy="144463"/>
          </a:xfrm>
          <a:prstGeom prst="rightArrow">
            <a:avLst>
              <a:gd name="adj1" fmla="val 50000"/>
              <a:gd name="adj2" fmla="val 274175"/>
            </a:avLst>
          </a:prstGeom>
          <a:solidFill>
            <a:schemeClr val="accent5">
              <a:lumMod val="75000"/>
            </a:schemeClr>
          </a:solidFill>
          <a:ln w="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10800000">
            <a:off x="3203575" y="4076700"/>
            <a:ext cx="2276475" cy="160338"/>
          </a:xfrm>
          <a:prstGeom prst="rightArrow">
            <a:avLst>
              <a:gd name="adj1" fmla="val 50000"/>
              <a:gd name="adj2" fmla="val 354949"/>
            </a:avLst>
          </a:prstGeom>
          <a:solidFill>
            <a:schemeClr val="accent5">
              <a:lumMod val="75000"/>
            </a:schemeClr>
          </a:solidFill>
          <a:ln w="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-1124467">
            <a:off x="1763713" y="3213100"/>
            <a:ext cx="1584325" cy="160338"/>
          </a:xfrm>
          <a:prstGeom prst="rightArrow">
            <a:avLst>
              <a:gd name="adj1" fmla="val 50000"/>
              <a:gd name="adj2" fmla="val 247029"/>
            </a:avLst>
          </a:prstGeom>
          <a:solidFill>
            <a:schemeClr val="accent5">
              <a:lumMod val="75000"/>
            </a:schemeClr>
          </a:solidFill>
          <a:ln w="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9594579">
            <a:off x="2127250" y="3452813"/>
            <a:ext cx="1368425" cy="85725"/>
          </a:xfrm>
          <a:prstGeom prst="rightArrow">
            <a:avLst>
              <a:gd name="adj1" fmla="val 50000"/>
              <a:gd name="adj2" fmla="val 399074"/>
            </a:avLst>
          </a:prstGeom>
          <a:noFill/>
          <a:ln w="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51297" y="4492022"/>
            <a:ext cx="3888432" cy="188160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2" algn="ctr" eaLnBrk="1" hangingPunct="1">
              <a:lnSpc>
                <a:spcPct val="110000"/>
              </a:lnSpc>
            </a:pPr>
            <a:endParaRPr lang="en-US" altLang="tr-TR" b="1">
              <a:latin typeface="Trebuchet MS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230909" y="114655"/>
            <a:ext cx="5005387" cy="2585323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000" lvl="2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sz="1500" b="1" i="1" dirty="0">
                <a:latin typeface="Trebuchet MS" pitchFamily="34" charset="0"/>
              </a:rPr>
              <a:t>Kaynağın bulunması-</a:t>
            </a:r>
            <a:r>
              <a:rPr lang="tr-TR" altLang="tr-TR" sz="1500" b="1" i="1" dirty="0" err="1">
                <a:latin typeface="Trebuchet MS" pitchFamily="34" charset="0"/>
              </a:rPr>
              <a:t>Filyasyon</a:t>
            </a:r>
            <a:endParaRPr lang="tr-TR" altLang="tr-TR" sz="1500" b="1" i="1" dirty="0">
              <a:latin typeface="Trebuchet MS" pitchFamily="34" charset="0"/>
            </a:endParaRPr>
          </a:p>
          <a:p>
            <a:pPr marL="720000" lvl="2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sz="1500" b="1" i="1" dirty="0">
                <a:latin typeface="Trebuchet MS" pitchFamily="34" charset="0"/>
              </a:rPr>
              <a:t>Bildirim*</a:t>
            </a:r>
          </a:p>
          <a:p>
            <a:pPr marL="720000" lvl="2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sz="1500" b="1" i="1" dirty="0">
                <a:latin typeface="Trebuchet MS" pitchFamily="34" charset="0"/>
              </a:rPr>
              <a:t>Kesin tanı</a:t>
            </a:r>
          </a:p>
          <a:p>
            <a:pPr marL="720000" lvl="2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sz="1500" b="1" i="1" dirty="0">
                <a:latin typeface="Trebuchet MS" pitchFamily="34" charset="0"/>
              </a:rPr>
              <a:t>Sağaltım</a:t>
            </a:r>
          </a:p>
          <a:p>
            <a:pPr marL="720000" lvl="2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sz="1500" b="1" i="1" dirty="0">
                <a:latin typeface="Trebuchet MS" pitchFamily="34" charset="0"/>
              </a:rPr>
              <a:t>Ayırım (izolasyon) ve </a:t>
            </a:r>
            <a:r>
              <a:rPr lang="tr-TR" altLang="tr-TR" sz="1500" b="1" i="1" dirty="0" smtClean="0">
                <a:latin typeface="Trebuchet MS" pitchFamily="34" charset="0"/>
              </a:rPr>
              <a:t>karantina</a:t>
            </a:r>
          </a:p>
          <a:p>
            <a:pPr marL="720000" lvl="2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sz="1500" b="1" i="1" dirty="0" smtClean="0">
                <a:latin typeface="Trebuchet MS" pitchFamily="34" charset="0"/>
              </a:rPr>
              <a:t>Dezenfeksiyon </a:t>
            </a:r>
            <a:endParaRPr lang="tr-TR" altLang="tr-TR" sz="1500" b="1" i="1" dirty="0">
              <a:latin typeface="Trebuchet MS" pitchFamily="34" charset="0"/>
            </a:endParaRPr>
          </a:p>
          <a:p>
            <a:pPr marL="720000" lvl="2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sz="1500" b="1" i="1" dirty="0">
                <a:latin typeface="Trebuchet MS" pitchFamily="34" charset="0"/>
              </a:rPr>
              <a:t>Taşıyıcı aranması</a:t>
            </a:r>
          </a:p>
          <a:p>
            <a:pPr marL="720000" lvl="2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sz="1500" b="1" i="1" dirty="0">
                <a:latin typeface="Trebuchet MS" pitchFamily="34" charset="0"/>
              </a:rPr>
              <a:t>Hasta </a:t>
            </a:r>
            <a:r>
              <a:rPr lang="tr-TR" altLang="tr-TR" sz="1500" b="1" i="1" dirty="0" smtClean="0">
                <a:latin typeface="Trebuchet MS" pitchFamily="34" charset="0"/>
              </a:rPr>
              <a:t>hayvanların tespiti/iyileştirilmesi</a:t>
            </a:r>
            <a:endParaRPr lang="tr-TR" altLang="tr-TR" sz="1500" b="1" i="1" dirty="0">
              <a:latin typeface="Trebuchet MS" pitchFamily="34" charset="0"/>
            </a:endParaRPr>
          </a:p>
          <a:p>
            <a:pPr marL="720000" lvl="2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sz="1500" b="1" i="1" dirty="0">
                <a:latin typeface="Trebuchet MS" pitchFamily="34" charset="0"/>
              </a:rPr>
              <a:t>Sağlık eğitimi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51297" y="4692362"/>
            <a:ext cx="3959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i="1" dirty="0" smtClean="0">
                <a:latin typeface="Trebuchet MS" pitchFamily="34" charset="0"/>
              </a:rPr>
              <a:t>Sağlık eğitimi</a:t>
            </a:r>
            <a:endParaRPr lang="tr-TR" altLang="tr-TR" b="1" i="1" dirty="0">
              <a:latin typeface="Trebuchet MS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i="1" dirty="0" smtClean="0">
                <a:latin typeface="Trebuchet MS" pitchFamily="34" charset="0"/>
              </a:rPr>
              <a:t>Güçlü bağışıklık sistemi</a:t>
            </a:r>
          </a:p>
          <a:p>
            <a:pPr algn="ctr" eaLnBrk="1" hangingPunct="1">
              <a:lnSpc>
                <a:spcPct val="140000"/>
              </a:lnSpc>
            </a:pPr>
            <a:r>
              <a:rPr lang="tr-TR" altLang="tr-TR" sz="1200" b="1" i="1" dirty="0">
                <a:latin typeface="Trebuchet MS" pitchFamily="34" charset="0"/>
              </a:rPr>
              <a:t>(</a:t>
            </a:r>
            <a:r>
              <a:rPr lang="tr-TR" altLang="tr-TR" sz="1200" b="1" i="1" dirty="0" smtClean="0">
                <a:latin typeface="Trebuchet MS" pitchFamily="34" charset="0"/>
              </a:rPr>
              <a:t>Yeterli- </a:t>
            </a:r>
            <a:r>
              <a:rPr lang="tr-TR" altLang="tr-TR" sz="1200" b="1" i="1" dirty="0">
                <a:latin typeface="Trebuchet MS" pitchFamily="34" charset="0"/>
              </a:rPr>
              <a:t>dengeli </a:t>
            </a:r>
            <a:r>
              <a:rPr lang="tr-TR" altLang="tr-TR" sz="1200" b="1" i="1" dirty="0" smtClean="0">
                <a:latin typeface="Trebuchet MS" pitchFamily="34" charset="0"/>
              </a:rPr>
              <a:t>beslenme, fiziksel aktivite, düzenli uyku, </a:t>
            </a:r>
            <a:r>
              <a:rPr lang="tr-TR" altLang="tr-TR" sz="1200" b="1" i="1" dirty="0" err="1" smtClean="0">
                <a:latin typeface="Trebuchet MS" pitchFamily="34" charset="0"/>
              </a:rPr>
              <a:t>obeziteden</a:t>
            </a:r>
            <a:r>
              <a:rPr lang="tr-TR" altLang="tr-TR" sz="1200" b="1" i="1" dirty="0" smtClean="0">
                <a:latin typeface="Trebuchet MS" pitchFamily="34" charset="0"/>
              </a:rPr>
              <a:t> korunma)</a:t>
            </a:r>
            <a:endParaRPr lang="tr-TR" altLang="tr-TR" sz="1200" b="1" i="1" dirty="0">
              <a:latin typeface="Trebuchet MS" pitchFamily="34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679950" y="4492022"/>
            <a:ext cx="4177233" cy="1865126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2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tr-TR" altLang="tr-TR" sz="1600" b="1" i="1" dirty="0" smtClean="0">
                <a:latin typeface="Trebuchet MS" pitchFamily="34" charset="0"/>
              </a:rPr>
              <a:t>El </a:t>
            </a:r>
            <a:r>
              <a:rPr lang="tr-TR" altLang="tr-TR" sz="1600" b="1" i="1" dirty="0" smtClean="0">
                <a:latin typeface="Trebuchet MS" pitchFamily="34" charset="0"/>
              </a:rPr>
              <a:t>yıkama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sz="1600" b="1" i="1" dirty="0" smtClean="0">
                <a:latin typeface="Trebuchet MS" pitchFamily="34" charset="0"/>
              </a:rPr>
              <a:t>Güvenli öksürme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sz="1600" b="1" i="1" dirty="0" smtClean="0">
                <a:latin typeface="Trebuchet MS" pitchFamily="34" charset="0"/>
              </a:rPr>
              <a:t>Alkolle temizlik (%60 üzerinde alkol- kolonya)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sz="1600" b="1" i="1" dirty="0" smtClean="0">
                <a:latin typeface="Trebuchet MS" pitchFamily="34" charset="0"/>
              </a:rPr>
              <a:t>Maske kullanımı- Cerrahi, N95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sz="1600" b="1" i="1" dirty="0" smtClean="0">
                <a:latin typeface="Trebuchet MS" pitchFamily="34" charset="0"/>
              </a:rPr>
              <a:t>Güvenli mesafe- 1-2 </a:t>
            </a:r>
            <a:r>
              <a:rPr lang="tr-TR" altLang="tr-TR" sz="1600" b="1" i="1" dirty="0" smtClean="0">
                <a:latin typeface="Trebuchet MS" pitchFamily="34" charset="0"/>
              </a:rPr>
              <a:t>metre</a:t>
            </a:r>
            <a:endParaRPr lang="tr-TR" altLang="tr-TR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sır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ır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4372</TotalTime>
  <Words>429</Words>
  <Application>Microsoft Office PowerPoint</Application>
  <PresentationFormat>Ekran Gösterisi (4:3)</PresentationFormat>
  <Paragraphs>115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Hasır</vt:lpstr>
      <vt:lpstr>Pandemi sürecinde Coronavirus ve  Ağız diş sağlığı </vt:lpstr>
      <vt:lpstr>PowerPoint Sunusu</vt:lpstr>
      <vt:lpstr>PowerPoint Sunusu</vt:lpstr>
      <vt:lpstr>Coronavirus</vt:lpstr>
      <vt:lpstr>2019 nCoV</vt:lpstr>
      <vt:lpstr>2019 nCoV</vt:lpstr>
      <vt:lpstr>2019 nCoV</vt:lpstr>
      <vt:lpstr>2019 nCoV</vt:lpstr>
      <vt:lpstr>PowerPoint Sunusu</vt:lpstr>
      <vt:lpstr>2019 nCoV</vt:lpstr>
      <vt:lpstr>2019 nCoV</vt:lpstr>
      <vt:lpstr>PowerPoint Sunusu</vt:lpstr>
      <vt:lpstr>PowerPoint Sunusu</vt:lpstr>
      <vt:lpstr>Diş Hekimliğinde Covid19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hatice</dc:creator>
  <cp:lastModifiedBy>Peri</cp:lastModifiedBy>
  <cp:revision>58</cp:revision>
  <dcterms:created xsi:type="dcterms:W3CDTF">2020-02-18T06:35:55Z</dcterms:created>
  <dcterms:modified xsi:type="dcterms:W3CDTF">2020-07-04T12:53:48Z</dcterms:modified>
</cp:coreProperties>
</file>